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9" r:id="rId17"/>
    <p:sldId id="280" r:id="rId18"/>
    <p:sldId id="274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51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46" autoAdjust="0"/>
  </p:normalViewPr>
  <p:slideViewPr>
    <p:cSldViewPr snapToGrid="0">
      <p:cViewPr>
        <p:scale>
          <a:sx n="90" d="100"/>
          <a:sy n="90" d="100"/>
        </p:scale>
        <p:origin x="1254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029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817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63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095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99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523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45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078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00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089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361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68FD8-3C7D-4BD5-B20B-71FB6DCF41C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7FED0-B48D-44F2-8782-F6C077D39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32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.jpeg"/><Relationship Id="rId7" Type="http://schemas.openxmlformats.org/officeDocument/2006/relationships/image" Target="../media/image10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2.jpeg"/><Relationship Id="rId7" Type="http://schemas.openxmlformats.org/officeDocument/2006/relationships/image" Target="../media/image1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2.jpeg"/><Relationship Id="rId7" Type="http://schemas.openxmlformats.org/officeDocument/2006/relationships/image" Target="../media/image1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gif"/><Relationship Id="rId4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image" Target="../media/image2.jpeg"/><Relationship Id="rId7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3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12192000" cy="7779224"/>
            <a:chOff x="0" y="0"/>
            <a:chExt cx="12192000" cy="777922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40" b="-11938"/>
            <a:stretch/>
          </p:blipFill>
          <p:spPr>
            <a:xfrm>
              <a:off x="0" y="0"/>
              <a:ext cx="12192000" cy="7779224"/>
            </a:xfrm>
            <a:prstGeom prst="rect">
              <a:avLst/>
            </a:prstGeom>
          </p:spPr>
        </p:pic>
        <p:pic>
          <p:nvPicPr>
            <p:cNvPr id="5" name="Picture 12" descr="https://sun9-30.userapi.com/impg/LqxamI43VYbQeKuhq-CU0rDpIPLWFuMlNYjlZg/X3M7USCq--s.jpg?size=1855x1852&amp;quality=95&amp;sign=e2c3d3ccfdd19b017bacd35bfbb606eb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9" t="4063" r="3424" b="4160"/>
            <a:stretch/>
          </p:blipFill>
          <p:spPr bwMode="auto">
            <a:xfrm>
              <a:off x="159368" y="109182"/>
              <a:ext cx="1592096" cy="1589518"/>
            </a:xfrm>
            <a:prstGeom prst="ellipse">
              <a:avLst/>
            </a:prstGeom>
            <a:noFill/>
            <a:effectLst>
              <a:outerShdw blurRad="88900" dist="38100" dir="2700000" algn="tl" rotWithShape="0">
                <a:prstClr val="black">
                  <a:alpha val="3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59368" y="6124353"/>
              <a:ext cx="11834158" cy="679457"/>
              <a:chOff x="-4194150" y="2164876"/>
              <a:chExt cx="25746334" cy="144289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8402" b="8294"/>
              <a:stretch/>
            </p:blipFill>
            <p:spPr>
              <a:xfrm>
                <a:off x="-4194150" y="2529910"/>
                <a:ext cx="11348869" cy="859004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4747" t="-2172"/>
              <a:stretch/>
            </p:blipFill>
            <p:spPr>
              <a:xfrm>
                <a:off x="9168063" y="2406316"/>
                <a:ext cx="12384121" cy="96001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217" t="25965" r="37134" b="49123"/>
              <a:stretch/>
            </p:blipFill>
            <p:spPr>
              <a:xfrm>
                <a:off x="7837035" y="2164876"/>
                <a:ext cx="1138056" cy="1442892"/>
              </a:xfrm>
              <a:prstGeom prst="rect">
                <a:avLst/>
              </a:prstGeom>
            </p:spPr>
          </p:pic>
        </p:grpSp>
      </p:grpSp>
      <p:sp>
        <p:nvSpPr>
          <p:cNvPr id="12" name="Прямоугольник 11"/>
          <p:cNvSpPr/>
          <p:nvPr/>
        </p:nvSpPr>
        <p:spPr>
          <a:xfrm>
            <a:off x="404037" y="1452024"/>
            <a:ext cx="114618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4514A"/>
                </a:solidFill>
                <a:latin typeface="+mj-lt"/>
              </a:rPr>
              <a:t>Актуализация структуры и содержания адаптированных образовательных программ среднего профессионального образования и профессионального обучения, в том числе для обучающихся с умственной отсталостью (интеллектуальными нарушениями)</a:t>
            </a:r>
            <a:endParaRPr lang="ru-RU" sz="3600" b="1" dirty="0"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69935" y="503524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smtClean="0">
                <a:solidFill>
                  <a:srgbClr val="94514A"/>
                </a:solidFill>
              </a:rPr>
              <a:t>Писарева Г.А.</a:t>
            </a:r>
          </a:p>
          <a:p>
            <a:pPr algn="r"/>
            <a:r>
              <a:rPr lang="ru-RU" b="1" dirty="0" smtClean="0">
                <a:solidFill>
                  <a:srgbClr val="94514A"/>
                </a:solidFill>
              </a:rPr>
              <a:t> заместитель директора по учебной работе </a:t>
            </a:r>
          </a:p>
          <a:p>
            <a:pPr algn="r"/>
            <a:r>
              <a:rPr lang="ru-RU" b="1" dirty="0" smtClean="0">
                <a:solidFill>
                  <a:srgbClr val="94514A"/>
                </a:solidFill>
              </a:rPr>
              <a:t>ГБПОУ </a:t>
            </a:r>
            <a:r>
              <a:rPr lang="ru-RU" b="1" dirty="0" err="1" smtClean="0">
                <a:solidFill>
                  <a:srgbClr val="94514A"/>
                </a:solidFill>
              </a:rPr>
              <a:t>Педколледж</a:t>
            </a:r>
            <a:r>
              <a:rPr lang="ru-RU" b="1" dirty="0" smtClean="0">
                <a:solidFill>
                  <a:srgbClr val="94514A"/>
                </a:solidFill>
              </a:rPr>
              <a:t> г. Оренбург</a:t>
            </a:r>
            <a:endParaRPr lang="ru-RU" b="1" dirty="0">
              <a:solidFill>
                <a:srgbClr val="9451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758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-19050" y="0"/>
            <a:ext cx="12192000" cy="7779224"/>
            <a:chOff x="0" y="0"/>
            <a:chExt cx="12192000" cy="777922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40" b="-11938"/>
            <a:stretch/>
          </p:blipFill>
          <p:spPr>
            <a:xfrm>
              <a:off x="0" y="0"/>
              <a:ext cx="12192000" cy="7779224"/>
            </a:xfrm>
            <a:prstGeom prst="rect">
              <a:avLst/>
            </a:prstGeom>
          </p:spPr>
        </p:pic>
        <p:pic>
          <p:nvPicPr>
            <p:cNvPr id="5" name="Picture 12" descr="https://sun9-30.userapi.com/impg/LqxamI43VYbQeKuhq-CU0rDpIPLWFuMlNYjlZg/X3M7USCq--s.jpg?size=1855x1852&amp;quality=95&amp;sign=e2c3d3ccfdd19b017bacd35bfbb606eb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9" t="4063" r="3424" b="4160"/>
            <a:stretch/>
          </p:blipFill>
          <p:spPr bwMode="auto">
            <a:xfrm>
              <a:off x="159368" y="109182"/>
              <a:ext cx="1592096" cy="1589518"/>
            </a:xfrm>
            <a:prstGeom prst="ellipse">
              <a:avLst/>
            </a:prstGeom>
            <a:noFill/>
            <a:effectLst>
              <a:outerShdw blurRad="88900" dist="38100" dir="2700000" algn="tl" rotWithShape="0">
                <a:prstClr val="black">
                  <a:alpha val="3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59368" y="6124353"/>
              <a:ext cx="11834158" cy="679457"/>
              <a:chOff x="-4194150" y="2164876"/>
              <a:chExt cx="25746334" cy="144289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8402" b="8294"/>
              <a:stretch/>
            </p:blipFill>
            <p:spPr>
              <a:xfrm>
                <a:off x="-4194150" y="2529910"/>
                <a:ext cx="11348869" cy="859004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4747" t="-2172"/>
              <a:stretch/>
            </p:blipFill>
            <p:spPr>
              <a:xfrm>
                <a:off x="9168063" y="2406316"/>
                <a:ext cx="12384121" cy="96001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217" t="25965" r="37134" b="49123"/>
              <a:stretch/>
            </p:blipFill>
            <p:spPr>
              <a:xfrm>
                <a:off x="7837035" y="2164876"/>
                <a:ext cx="1138056" cy="1442892"/>
              </a:xfrm>
              <a:prstGeom prst="rect">
                <a:avLst/>
              </a:prstGeom>
            </p:spPr>
          </p:pic>
        </p:grp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1981" y="880048"/>
            <a:ext cx="8071545" cy="5244305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2767590" y="-84247"/>
            <a:ext cx="8878436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Разработка примерных адаптированных образовательных программ СПО – Макет 2024 года</a:t>
            </a:r>
            <a:endParaRPr lang="ru-RU" sz="32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6950" y="3419466"/>
            <a:ext cx="38100" cy="19067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-99571" y="4138151"/>
            <a:ext cx="4102073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rgbClr val="94514A"/>
                </a:solidFill>
              </a:rPr>
              <a:t>Пункт 4.3. Примерная матрица компетенций выпускника</a:t>
            </a:r>
          </a:p>
          <a:p>
            <a:pPr algn="l"/>
            <a:endParaRPr lang="ru-RU" sz="2400" b="1" dirty="0">
              <a:solidFill>
                <a:srgbClr val="94514A"/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94514A"/>
                </a:solidFill>
              </a:rPr>
              <a:t>4.3.2 Примерная матрица соответствия компетенций и составных частей ПАОП СПО специальности (АФК. 01 </a:t>
            </a:r>
            <a:r>
              <a:rPr lang="ru-RU" sz="2200" b="1" dirty="0" err="1" smtClean="0">
                <a:solidFill>
                  <a:srgbClr val="94514A"/>
                </a:solidFill>
              </a:rPr>
              <a:t>Адаптивня</a:t>
            </a:r>
            <a:r>
              <a:rPr lang="ru-RU" sz="2200" b="1" dirty="0" smtClean="0">
                <a:solidFill>
                  <a:srgbClr val="94514A"/>
                </a:solidFill>
              </a:rPr>
              <a:t> физическая культура)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019643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0" b="-11938"/>
          <a:stretch/>
        </p:blipFill>
        <p:spPr>
          <a:xfrm>
            <a:off x="0" y="-10505"/>
            <a:ext cx="12192000" cy="7779224"/>
          </a:xfrm>
          <a:prstGeom prst="rect">
            <a:avLst/>
          </a:prstGeom>
        </p:spPr>
      </p:pic>
      <p:pic>
        <p:nvPicPr>
          <p:cNvPr id="5" name="Picture 12" descr="https://sun9-30.userapi.com/impg/LqxamI43VYbQeKuhq-CU0rDpIPLWFuMlNYjlZg/X3M7USCq--s.jpg?size=1855x1852&amp;quality=95&amp;sign=e2c3d3ccfdd19b017bacd35bfbb606eb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" t="4063" r="3424" b="4160"/>
          <a:stretch/>
        </p:blipFill>
        <p:spPr bwMode="auto">
          <a:xfrm>
            <a:off x="357842" y="118531"/>
            <a:ext cx="967684" cy="966117"/>
          </a:xfrm>
          <a:prstGeom prst="ellipse">
            <a:avLst/>
          </a:prstGeom>
          <a:noFill/>
          <a:effectLst>
            <a:outerShdw blurRad="88900" dist="38100" dir="2700000" algn="tl" rotWithShape="0">
              <a:prstClr val="black">
                <a:alpha val="3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159368" y="6124353"/>
            <a:ext cx="11834158" cy="679457"/>
            <a:chOff x="-4194150" y="2164876"/>
            <a:chExt cx="25746334" cy="1442892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03C873AE-8C63-48D0-BCD8-F540C5DBAA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8402" b="8294"/>
            <a:stretch/>
          </p:blipFill>
          <p:spPr>
            <a:xfrm>
              <a:off x="-4194150" y="2529910"/>
              <a:ext cx="11348869" cy="859004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03C873AE-8C63-48D0-BCD8-F540C5DBAA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4747" t="-2172"/>
            <a:stretch/>
          </p:blipFill>
          <p:spPr>
            <a:xfrm>
              <a:off x="9168063" y="2406316"/>
              <a:ext cx="12384121" cy="960013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17" t="25965" r="37134" b="49123"/>
            <a:stretch/>
          </p:blipFill>
          <p:spPr>
            <a:xfrm>
              <a:off x="7837035" y="2164876"/>
              <a:ext cx="1138056" cy="1442892"/>
            </a:xfrm>
            <a:prstGeom prst="rect">
              <a:avLst/>
            </a:prstGeom>
          </p:spPr>
        </p:pic>
      </p:grpSp>
      <p:sp>
        <p:nvSpPr>
          <p:cNvPr id="12" name="Заголовок 1"/>
          <p:cNvSpPr txBox="1">
            <a:spLocks/>
          </p:cNvSpPr>
          <p:nvPr/>
        </p:nvSpPr>
        <p:spPr>
          <a:xfrm>
            <a:off x="1325526" y="-114483"/>
            <a:ext cx="10668000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Разработка примерных адаптированных образовательных программ СПО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76604" y="826833"/>
            <a:ext cx="7691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4514A"/>
                </a:solidFill>
              </a:rPr>
              <a:t>Макет </a:t>
            </a:r>
            <a:r>
              <a:rPr lang="ru-RU" b="1" dirty="0" smtClean="0">
                <a:solidFill>
                  <a:srgbClr val="94514A"/>
                </a:solidFill>
              </a:rPr>
              <a:t>2023		    	  		     </a:t>
            </a:r>
            <a:r>
              <a:rPr lang="ru-RU" b="1" dirty="0">
                <a:solidFill>
                  <a:srgbClr val="94514A"/>
                </a:solidFill>
              </a:rPr>
              <a:t>Макет 2024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9368" y="1203179"/>
            <a:ext cx="6212536" cy="33490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51588" y="1203179"/>
            <a:ext cx="5660728" cy="34699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67590" y="4685799"/>
            <a:ext cx="2483812" cy="147688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5948098" y="4976165"/>
            <a:ext cx="43683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94514A"/>
                </a:solidFill>
              </a:rPr>
              <a:t>ФК. 00 Физическая культура</a:t>
            </a:r>
          </a:p>
          <a:p>
            <a:r>
              <a:rPr lang="ru-RU" b="1" dirty="0" smtClean="0">
                <a:solidFill>
                  <a:srgbClr val="94514A"/>
                </a:solidFill>
              </a:rPr>
              <a:t>АФК.01 Адаптивная физическая культура </a:t>
            </a:r>
          </a:p>
          <a:p>
            <a:endParaRPr lang="ru-RU" b="1" dirty="0">
              <a:solidFill>
                <a:srgbClr val="9451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760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12192000" cy="7779224"/>
            <a:chOff x="0" y="0"/>
            <a:chExt cx="12192000" cy="777922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40" b="-11938"/>
            <a:stretch/>
          </p:blipFill>
          <p:spPr>
            <a:xfrm>
              <a:off x="0" y="0"/>
              <a:ext cx="12192000" cy="7779224"/>
            </a:xfrm>
            <a:prstGeom prst="rect">
              <a:avLst/>
            </a:prstGeom>
          </p:spPr>
        </p:pic>
        <p:pic>
          <p:nvPicPr>
            <p:cNvPr id="5" name="Picture 12" descr="https://sun9-30.userapi.com/impg/LqxamI43VYbQeKuhq-CU0rDpIPLWFuMlNYjlZg/X3M7USCq--s.jpg?size=1855x1852&amp;quality=95&amp;sign=e2c3d3ccfdd19b017bacd35bfbb606eb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9" t="4063" r="3424" b="4160"/>
            <a:stretch/>
          </p:blipFill>
          <p:spPr bwMode="auto">
            <a:xfrm>
              <a:off x="159368" y="109182"/>
              <a:ext cx="1592096" cy="1589518"/>
            </a:xfrm>
            <a:prstGeom prst="ellipse">
              <a:avLst/>
            </a:prstGeom>
            <a:noFill/>
            <a:effectLst>
              <a:outerShdw blurRad="88900" dist="38100" dir="2700000" algn="tl" rotWithShape="0">
                <a:prstClr val="black">
                  <a:alpha val="3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59368" y="6124353"/>
              <a:ext cx="11834158" cy="679457"/>
              <a:chOff x="-4194150" y="2164876"/>
              <a:chExt cx="25746334" cy="144289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8402" b="8294"/>
              <a:stretch/>
            </p:blipFill>
            <p:spPr>
              <a:xfrm>
                <a:off x="-4194150" y="2529910"/>
                <a:ext cx="11348869" cy="859004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4747" t="-2172"/>
              <a:stretch/>
            </p:blipFill>
            <p:spPr>
              <a:xfrm>
                <a:off x="9168063" y="2406316"/>
                <a:ext cx="12384121" cy="96001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217" t="25965" r="37134" b="49123"/>
              <a:stretch/>
            </p:blipFill>
            <p:spPr>
              <a:xfrm>
                <a:off x="7837035" y="2164876"/>
                <a:ext cx="1138056" cy="1442892"/>
              </a:xfrm>
              <a:prstGeom prst="rect">
                <a:avLst/>
              </a:prstGeom>
            </p:spPr>
          </p:pic>
        </p:grp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482" y="2059119"/>
            <a:ext cx="5302244" cy="3980161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524000" y="227769"/>
            <a:ext cx="10668000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Разработка примерных адаптированных образовательных программ СПО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40670" y="1491370"/>
            <a:ext cx="7691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4514A"/>
                </a:solidFill>
              </a:rPr>
              <a:t>Макет </a:t>
            </a:r>
            <a:r>
              <a:rPr lang="ru-RU" b="1" dirty="0" smtClean="0">
                <a:solidFill>
                  <a:srgbClr val="94514A"/>
                </a:solidFill>
              </a:rPr>
              <a:t>2023		    	  		     </a:t>
            </a:r>
            <a:r>
              <a:rPr lang="ru-RU" b="1" dirty="0">
                <a:solidFill>
                  <a:srgbClr val="94514A"/>
                </a:solidFill>
              </a:rPr>
              <a:t>Макет 2024</a:t>
            </a:r>
            <a:endParaRPr lang="ru-RU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20266" y="2254102"/>
            <a:ext cx="6321309" cy="349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162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0" b="-11938"/>
          <a:stretch/>
        </p:blipFill>
        <p:spPr>
          <a:xfrm>
            <a:off x="0" y="0"/>
            <a:ext cx="12192000" cy="7779224"/>
          </a:xfrm>
          <a:prstGeom prst="rect">
            <a:avLst/>
          </a:prstGeom>
        </p:spPr>
      </p:pic>
      <p:pic>
        <p:nvPicPr>
          <p:cNvPr id="5" name="Picture 12" descr="https://sun9-30.userapi.com/impg/LqxamI43VYbQeKuhq-CU0rDpIPLWFuMlNYjlZg/X3M7USCq--s.jpg?size=1855x1852&amp;quality=95&amp;sign=e2c3d3ccfdd19b017bacd35bfbb606eb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" t="4063" r="3424" b="4160"/>
          <a:stretch/>
        </p:blipFill>
        <p:spPr bwMode="auto">
          <a:xfrm>
            <a:off x="159368" y="109182"/>
            <a:ext cx="1052744" cy="1051039"/>
          </a:xfrm>
          <a:prstGeom prst="ellipse">
            <a:avLst/>
          </a:prstGeom>
          <a:noFill/>
          <a:effectLst>
            <a:outerShdw blurRad="88900" dist="38100" dir="2700000" algn="tl" rotWithShape="0">
              <a:prstClr val="black">
                <a:alpha val="3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3406" y="1269403"/>
            <a:ext cx="3880653" cy="5603662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212112" y="-33792"/>
            <a:ext cx="11352028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Разработка примерных адаптированных образовательных программ СПО – Макет 2023 года</a:t>
            </a:r>
            <a:endParaRPr lang="ru-RU" sz="32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459" y="1269403"/>
            <a:ext cx="4080164" cy="56036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22193" y="1269403"/>
            <a:ext cx="4069807" cy="5603662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532070" y="5456474"/>
            <a:ext cx="3127860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srgbClr val="94514A"/>
                </a:solidFill>
              </a:rPr>
              <a:t>*</a:t>
            </a:r>
            <a:r>
              <a:rPr lang="ru-RU" sz="2400" b="1" dirty="0" smtClean="0">
                <a:solidFill>
                  <a:srgbClr val="94514A"/>
                </a:solidFill>
              </a:rPr>
              <a:t> Макет 2024 года – </a:t>
            </a:r>
          </a:p>
          <a:p>
            <a:r>
              <a:rPr lang="ru-RU" sz="2400" b="1" dirty="0" smtClean="0">
                <a:solidFill>
                  <a:srgbClr val="94514A"/>
                </a:solidFill>
              </a:rPr>
              <a:t>Приложение 5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4332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0" b="-11938"/>
          <a:stretch/>
        </p:blipFill>
        <p:spPr>
          <a:xfrm>
            <a:off x="0" y="0"/>
            <a:ext cx="12192000" cy="7779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089467"/>
            <a:ext cx="4316820" cy="5802661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-7075" y="-10459"/>
            <a:ext cx="12192001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94514A"/>
                </a:solidFill>
              </a:rPr>
              <a:t>Примерная адаптированная основная программа профессионального обучения -  </a:t>
            </a:r>
          </a:p>
          <a:p>
            <a:r>
              <a:rPr lang="ru-RU" sz="2800" b="1" dirty="0" smtClean="0">
                <a:solidFill>
                  <a:srgbClr val="94514A"/>
                </a:solidFill>
              </a:rPr>
              <a:t>адаптированная программа профессиональной подготовки</a:t>
            </a:r>
            <a:endParaRPr lang="ru-RU" sz="28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031" y="1062038"/>
            <a:ext cx="4169471" cy="58300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9455" y="1121076"/>
            <a:ext cx="4095471" cy="575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413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0" b="-11938"/>
          <a:stretch/>
        </p:blipFill>
        <p:spPr>
          <a:xfrm>
            <a:off x="0" y="0"/>
            <a:ext cx="12192000" cy="7779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4272" y="1127051"/>
            <a:ext cx="6086560" cy="5730949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-7075" y="-10459"/>
            <a:ext cx="12192001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94514A"/>
                </a:solidFill>
              </a:rPr>
              <a:t>Примерная адаптированная основная программа профессионального обучения -  </a:t>
            </a:r>
          </a:p>
          <a:p>
            <a:r>
              <a:rPr lang="ru-RU" sz="2800" b="1" dirty="0" smtClean="0">
                <a:solidFill>
                  <a:srgbClr val="94514A"/>
                </a:solidFill>
              </a:rPr>
              <a:t>адаптированная программа профессиональной подготовки</a:t>
            </a:r>
            <a:endParaRPr lang="ru-RU" sz="28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1865" y="1122363"/>
            <a:ext cx="6591301" cy="591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775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0" b="-11938"/>
          <a:stretch/>
        </p:blipFill>
        <p:spPr>
          <a:xfrm>
            <a:off x="0" y="0"/>
            <a:ext cx="12192000" cy="7779224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-7075" y="-10459"/>
            <a:ext cx="12192001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94514A"/>
                </a:solidFill>
              </a:rPr>
              <a:t>Примерная адаптированная основная программа профессионального обучения -  </a:t>
            </a:r>
          </a:p>
          <a:p>
            <a:r>
              <a:rPr lang="ru-RU" sz="2800" b="1" dirty="0" smtClean="0">
                <a:solidFill>
                  <a:srgbClr val="94514A"/>
                </a:solidFill>
              </a:rPr>
              <a:t>адаптированная программа профессиональной подготовки</a:t>
            </a: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569" y="1122363"/>
            <a:ext cx="5864431" cy="59014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7454" y="2235466"/>
            <a:ext cx="5883450" cy="330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71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0" b="-11938"/>
          <a:stretch/>
        </p:blipFill>
        <p:spPr>
          <a:xfrm>
            <a:off x="0" y="0"/>
            <a:ext cx="12192000" cy="7779224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-7075" y="-10459"/>
            <a:ext cx="12192001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94514A"/>
                </a:solidFill>
              </a:rPr>
              <a:t>Примерная адаптированная основная программа профессионального обучения -  </a:t>
            </a:r>
          </a:p>
          <a:p>
            <a:r>
              <a:rPr lang="ru-RU" sz="2800" b="1" dirty="0" smtClean="0">
                <a:solidFill>
                  <a:srgbClr val="94514A"/>
                </a:solidFill>
              </a:rPr>
              <a:t>адаптированная программа профессиональной подготовки</a:t>
            </a:r>
            <a:endParaRPr lang="ru-RU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51579"/>
            <a:ext cx="4280604" cy="58064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564" y="2103822"/>
            <a:ext cx="5642344" cy="3815276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287679" y="5740168"/>
            <a:ext cx="7336463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1800" b="1" dirty="0" smtClean="0">
                <a:solidFill>
                  <a:srgbClr val="94514A"/>
                </a:solidFill>
              </a:rPr>
              <a:t>*</a:t>
            </a:r>
            <a:r>
              <a:rPr lang="ru-RU" sz="1800" b="1" dirty="0" smtClean="0">
                <a:solidFill>
                  <a:srgbClr val="94514A"/>
                </a:solidFill>
              </a:rPr>
              <a:t> Приложение 6. «Примерная рабочая программа воспитания и примерный календарный план воспитательной работы разрабатывается в соответствии с примерной рабочей программой воспитания СПО. </a:t>
            </a:r>
            <a:endParaRPr lang="ru-RU" sz="1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74820" y="1335269"/>
            <a:ext cx="5039832" cy="52099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94514A"/>
                </a:solidFill>
              </a:rPr>
              <a:t>Реестр примерных образовательных программ СПО: </a:t>
            </a:r>
            <a:r>
              <a:rPr lang="en-US" dirty="0" smtClean="0">
                <a:solidFill>
                  <a:srgbClr val="94514A"/>
                </a:solidFill>
              </a:rPr>
              <a:t>https://reestrspo.firpo.ru/dashboard</a:t>
            </a:r>
            <a:r>
              <a:rPr lang="ru-RU" dirty="0" smtClean="0">
                <a:solidFill>
                  <a:srgbClr val="94514A"/>
                </a:solidFill>
              </a:rPr>
              <a:t> </a:t>
            </a:r>
            <a:endParaRPr lang="ru-RU" dirty="0">
              <a:solidFill>
                <a:srgbClr val="94514A"/>
              </a:solidFill>
            </a:endParaRPr>
          </a:p>
        </p:txBody>
      </p:sp>
      <p:pic>
        <p:nvPicPr>
          <p:cNvPr id="1026" name="Picture 2" descr="http://qrcoder.ru/code/?https%3A%2F%2Freestrspo.firpo.ru%2Fdashboard&amp;4&amp;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1941" y="1122363"/>
            <a:ext cx="1685610" cy="168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8727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12192000" cy="7779224"/>
            <a:chOff x="0" y="0"/>
            <a:chExt cx="12192000" cy="777922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40" b="-11938"/>
            <a:stretch/>
          </p:blipFill>
          <p:spPr>
            <a:xfrm>
              <a:off x="0" y="0"/>
              <a:ext cx="12192000" cy="7779224"/>
            </a:xfrm>
            <a:prstGeom prst="rect">
              <a:avLst/>
            </a:prstGeom>
          </p:spPr>
        </p:pic>
        <p:pic>
          <p:nvPicPr>
            <p:cNvPr id="5" name="Picture 12" descr="https://sun9-30.userapi.com/impg/LqxamI43VYbQeKuhq-CU0rDpIPLWFuMlNYjlZg/X3M7USCq--s.jpg?size=1855x1852&amp;quality=95&amp;sign=e2c3d3ccfdd19b017bacd35bfbb606eb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9" t="4063" r="3424" b="4160"/>
            <a:stretch/>
          </p:blipFill>
          <p:spPr bwMode="auto">
            <a:xfrm>
              <a:off x="159368" y="109182"/>
              <a:ext cx="1592096" cy="1589518"/>
            </a:xfrm>
            <a:prstGeom prst="ellipse">
              <a:avLst/>
            </a:prstGeom>
            <a:noFill/>
            <a:effectLst>
              <a:outerShdw blurRad="88900" dist="38100" dir="2700000" algn="tl" rotWithShape="0">
                <a:prstClr val="black">
                  <a:alpha val="3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59368" y="6124353"/>
              <a:ext cx="11834158" cy="679457"/>
              <a:chOff x="-4194150" y="2164876"/>
              <a:chExt cx="25746334" cy="144289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8402" b="8294"/>
              <a:stretch/>
            </p:blipFill>
            <p:spPr>
              <a:xfrm>
                <a:off x="-4194150" y="2529910"/>
                <a:ext cx="11348869" cy="859004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4747" t="-2172"/>
              <a:stretch/>
            </p:blipFill>
            <p:spPr>
              <a:xfrm>
                <a:off x="9168063" y="2406316"/>
                <a:ext cx="12384121" cy="96001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217" t="25965" r="37134" b="49123"/>
              <a:stretch/>
            </p:blipFill>
            <p:spPr>
              <a:xfrm>
                <a:off x="7837035" y="2164876"/>
                <a:ext cx="1138056" cy="1442892"/>
              </a:xfrm>
              <a:prstGeom prst="rect">
                <a:avLst/>
              </a:prstGeom>
            </p:spPr>
          </p:pic>
        </p:grp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338" y="1807882"/>
            <a:ext cx="8499391" cy="4312359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2069790" y="358047"/>
            <a:ext cx="10122210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94514A"/>
                </a:solidFill>
              </a:rPr>
              <a:t>Актуализация примерных адаптированных образовательных программ среднего профессионального образования</a:t>
            </a:r>
            <a:endParaRPr lang="ru-RU" sz="2800" b="1" dirty="0"/>
          </a:p>
        </p:txBody>
      </p:sp>
      <p:pic>
        <p:nvPicPr>
          <p:cNvPr id="2050" name="Picture 2" descr="http://qrcoder.ru/code/?https%3A%2F%2Freestrspo.firpo.ru%2Flistview%2FFGOSRegister&amp;4&amp;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297" y="1415634"/>
            <a:ext cx="2082135" cy="208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qrcoder.ru/code/?https%3A%2F%2Freestrspo.firpo.ru%2FusefulResource%2F8&amp;4&amp;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1307" y="4064116"/>
            <a:ext cx="2056125" cy="205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3430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12192000" cy="7779224"/>
            <a:chOff x="0" y="0"/>
            <a:chExt cx="12192000" cy="777922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40" b="-11938"/>
            <a:stretch/>
          </p:blipFill>
          <p:spPr>
            <a:xfrm>
              <a:off x="0" y="0"/>
              <a:ext cx="12192000" cy="7779224"/>
            </a:xfrm>
            <a:prstGeom prst="rect">
              <a:avLst/>
            </a:prstGeom>
          </p:spPr>
        </p:pic>
        <p:pic>
          <p:nvPicPr>
            <p:cNvPr id="5" name="Picture 12" descr="https://sun9-30.userapi.com/impg/LqxamI43VYbQeKuhq-CU0rDpIPLWFuMlNYjlZg/X3M7USCq--s.jpg?size=1855x1852&amp;quality=95&amp;sign=e2c3d3ccfdd19b017bacd35bfbb606eb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9" t="4063" r="3424" b="4160"/>
            <a:stretch/>
          </p:blipFill>
          <p:spPr bwMode="auto">
            <a:xfrm>
              <a:off x="159368" y="109182"/>
              <a:ext cx="1592096" cy="1589518"/>
            </a:xfrm>
            <a:prstGeom prst="ellipse">
              <a:avLst/>
            </a:prstGeom>
            <a:noFill/>
            <a:effectLst>
              <a:outerShdw blurRad="88900" dist="38100" dir="2700000" algn="tl" rotWithShape="0">
                <a:prstClr val="black">
                  <a:alpha val="3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59368" y="6124353"/>
              <a:ext cx="11834158" cy="679457"/>
              <a:chOff x="-4194150" y="2164876"/>
              <a:chExt cx="25746334" cy="144289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8402" b="8294"/>
              <a:stretch/>
            </p:blipFill>
            <p:spPr>
              <a:xfrm>
                <a:off x="-4194150" y="2529910"/>
                <a:ext cx="11348869" cy="859004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4747" t="-2172"/>
              <a:stretch/>
            </p:blipFill>
            <p:spPr>
              <a:xfrm>
                <a:off x="9168063" y="2406316"/>
                <a:ext cx="12384121" cy="96001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217" t="25965" r="37134" b="49123"/>
              <a:stretch/>
            </p:blipFill>
            <p:spPr>
              <a:xfrm>
                <a:off x="7837035" y="2164876"/>
                <a:ext cx="1138056" cy="1442892"/>
              </a:xfrm>
              <a:prstGeom prst="rect">
                <a:avLst/>
              </a:prstGeom>
            </p:spPr>
          </p:pic>
        </p:grpSp>
      </p:grpSp>
      <p:sp>
        <p:nvSpPr>
          <p:cNvPr id="12" name="Заголовок 9">
            <a:extLst>
              <a:ext uri="{FF2B5EF4-FFF2-40B4-BE49-F238E27FC236}">
                <a16:creationId xmlns:a16="http://schemas.microsoft.com/office/drawing/2014/main" id="{25DDA865-3856-4DBE-834A-1A6E85AA773B}"/>
              </a:ext>
            </a:extLst>
          </p:cNvPr>
          <p:cNvSpPr txBox="1">
            <a:spLocks/>
          </p:cNvSpPr>
          <p:nvPr/>
        </p:nvSpPr>
        <p:spPr>
          <a:xfrm>
            <a:off x="2166372" y="3034911"/>
            <a:ext cx="8421851" cy="11502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dirty="0" smtClean="0">
                <a:solidFill>
                  <a:srgbClr val="94514A"/>
                </a:solidFill>
              </a:rPr>
              <a:t>СПАСИБО ЗА РАБОТУ</a:t>
            </a:r>
            <a:endParaRPr lang="ru-RU" sz="7200" b="1" dirty="0">
              <a:solidFill>
                <a:srgbClr val="9451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72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12192000" cy="7779224"/>
            <a:chOff x="0" y="0"/>
            <a:chExt cx="12192000" cy="777922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40" b="-11938"/>
            <a:stretch/>
          </p:blipFill>
          <p:spPr>
            <a:xfrm>
              <a:off x="0" y="0"/>
              <a:ext cx="12192000" cy="7779224"/>
            </a:xfrm>
            <a:prstGeom prst="rect">
              <a:avLst/>
            </a:prstGeom>
          </p:spPr>
        </p:pic>
        <p:pic>
          <p:nvPicPr>
            <p:cNvPr id="5" name="Picture 12" descr="https://sun9-30.userapi.com/impg/LqxamI43VYbQeKuhq-CU0rDpIPLWFuMlNYjlZg/X3M7USCq--s.jpg?size=1855x1852&amp;quality=95&amp;sign=e2c3d3ccfdd19b017bacd35bfbb606eb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9" t="4063" r="3424" b="4160"/>
            <a:stretch/>
          </p:blipFill>
          <p:spPr bwMode="auto">
            <a:xfrm>
              <a:off x="159368" y="109182"/>
              <a:ext cx="1592096" cy="1589518"/>
            </a:xfrm>
            <a:prstGeom prst="ellipse">
              <a:avLst/>
            </a:prstGeom>
            <a:noFill/>
            <a:effectLst>
              <a:outerShdw blurRad="88900" dist="38100" dir="2700000" algn="tl" rotWithShape="0">
                <a:prstClr val="black">
                  <a:alpha val="3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59368" y="6124353"/>
              <a:ext cx="11834158" cy="679457"/>
              <a:chOff x="-4194150" y="2164876"/>
              <a:chExt cx="25746334" cy="144289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8402" b="8294"/>
              <a:stretch/>
            </p:blipFill>
            <p:spPr>
              <a:xfrm>
                <a:off x="-4194150" y="2529910"/>
                <a:ext cx="11348869" cy="859004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4747" t="-2172"/>
              <a:stretch/>
            </p:blipFill>
            <p:spPr>
              <a:xfrm>
                <a:off x="9168063" y="2406316"/>
                <a:ext cx="12384121" cy="96001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217" t="25965" r="37134" b="49123"/>
              <a:stretch/>
            </p:blipFill>
            <p:spPr>
              <a:xfrm>
                <a:off x="7837035" y="2164876"/>
                <a:ext cx="1138056" cy="1442892"/>
              </a:xfrm>
              <a:prstGeom prst="rect">
                <a:avLst/>
              </a:prstGeom>
            </p:spPr>
          </p:pic>
        </p:grpSp>
      </p:grpSp>
      <p:sp>
        <p:nvSpPr>
          <p:cNvPr id="12" name="Заголовок 1"/>
          <p:cNvSpPr txBox="1">
            <a:spLocks/>
          </p:cNvSpPr>
          <p:nvPr/>
        </p:nvSpPr>
        <p:spPr>
          <a:xfrm>
            <a:off x="1984459" y="903941"/>
            <a:ext cx="9777206" cy="10026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Нормативные документы, регламентирующие проектирование адаптированных образовательных программ среднего профессионального образования и программ профессионального обучения</a:t>
            </a:r>
            <a:endParaRPr lang="ru-RU" sz="3200" b="1" dirty="0">
              <a:solidFill>
                <a:srgbClr val="94514A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47501" y="2082549"/>
            <a:ext cx="11499232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Федеральный закон от 29 декабря 2012 г. №273-ФЗ «Об образовании в Российской Федерации»;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Приказ </a:t>
            </a:r>
            <a:r>
              <a:rPr lang="ru-RU" sz="2000" dirty="0" err="1" smtClean="0"/>
              <a:t>Минобрнауки</a:t>
            </a:r>
            <a:r>
              <a:rPr lang="ru-RU" sz="2000" dirty="0" smtClean="0"/>
              <a:t> России от 08 апреля 2021 г. № 153 «Об утверждении Порядка разработки примерных основных образовательных программ, проведения их экспертизы и ведения реестра примерных основных образовательных программ среднего профессионального образования»;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Приказ </a:t>
            </a:r>
            <a:r>
              <a:rPr lang="ru-RU" sz="2000" dirty="0" err="1" smtClean="0"/>
              <a:t>Минпросвещения</a:t>
            </a:r>
            <a:r>
              <a:rPr lang="ru-RU" sz="2000" dirty="0" smtClean="0"/>
              <a:t> России от 24 августа 2022 г. № 762 «Об утверждении Порядка организации и осуществления образовательной деятельности по образовательным программам среднего профессионального образования» (далее – Порядок организации образовательной деятельности);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Приказ </a:t>
            </a:r>
            <a:r>
              <a:rPr lang="ru-RU" sz="2000" dirty="0" err="1" smtClean="0"/>
              <a:t>Минпросвещения</a:t>
            </a:r>
            <a:r>
              <a:rPr lang="ru-RU" sz="2000" dirty="0" smtClean="0"/>
              <a:t> России от 08 ноября 2021 г. № 800 «Об утверждении Порядка проведения государственной итоговой аттестации по образовательным программам среднего профессионального образования;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Приказ </a:t>
            </a:r>
            <a:r>
              <a:rPr lang="ru-RU" sz="2000" dirty="0" err="1" smtClean="0"/>
              <a:t>Минобрнауки</a:t>
            </a:r>
            <a:r>
              <a:rPr lang="ru-RU" sz="2000" dirty="0" smtClean="0"/>
              <a:t> России № 885, </a:t>
            </a:r>
            <a:r>
              <a:rPr lang="ru-RU" sz="2000" dirty="0" err="1" smtClean="0"/>
              <a:t>Минпросвещения</a:t>
            </a:r>
            <a:r>
              <a:rPr lang="ru-RU" sz="2000" dirty="0" smtClean="0"/>
              <a:t> России № 390 от 05.08.2020 «О практической подготовке обучающихся» (вместе с «Положением о практической подготовке обучающихся»).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2386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12192000" cy="7779224"/>
            <a:chOff x="0" y="0"/>
            <a:chExt cx="12192000" cy="777922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40" b="-11938"/>
            <a:stretch/>
          </p:blipFill>
          <p:spPr>
            <a:xfrm>
              <a:off x="0" y="0"/>
              <a:ext cx="12192000" cy="7779224"/>
            </a:xfrm>
            <a:prstGeom prst="rect">
              <a:avLst/>
            </a:prstGeom>
          </p:spPr>
        </p:pic>
        <p:pic>
          <p:nvPicPr>
            <p:cNvPr id="5" name="Picture 12" descr="https://sun9-30.userapi.com/impg/LqxamI43VYbQeKuhq-CU0rDpIPLWFuMlNYjlZg/X3M7USCq--s.jpg?size=1855x1852&amp;quality=95&amp;sign=e2c3d3ccfdd19b017bacd35bfbb606eb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9" t="4063" r="3424" b="4160"/>
            <a:stretch/>
          </p:blipFill>
          <p:spPr bwMode="auto">
            <a:xfrm>
              <a:off x="159368" y="109182"/>
              <a:ext cx="1592096" cy="1589518"/>
            </a:xfrm>
            <a:prstGeom prst="ellipse">
              <a:avLst/>
            </a:prstGeom>
            <a:noFill/>
            <a:effectLst>
              <a:outerShdw blurRad="88900" dist="38100" dir="2700000" algn="tl" rotWithShape="0">
                <a:prstClr val="black">
                  <a:alpha val="3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59368" y="6124353"/>
              <a:ext cx="11834158" cy="679457"/>
              <a:chOff x="-4194150" y="2164876"/>
              <a:chExt cx="25746334" cy="144289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8402" b="8294"/>
              <a:stretch/>
            </p:blipFill>
            <p:spPr>
              <a:xfrm>
                <a:off x="-4194150" y="2529910"/>
                <a:ext cx="11348869" cy="859004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4747" t="-2172"/>
              <a:stretch/>
            </p:blipFill>
            <p:spPr>
              <a:xfrm>
                <a:off x="9168063" y="2406316"/>
                <a:ext cx="12384121" cy="96001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217" t="25965" r="37134" b="49123"/>
              <a:stretch/>
            </p:blipFill>
            <p:spPr>
              <a:xfrm>
                <a:off x="7837035" y="2164876"/>
                <a:ext cx="1138056" cy="1442892"/>
              </a:xfrm>
              <a:prstGeom prst="rect">
                <a:avLst/>
              </a:prstGeom>
            </p:spPr>
          </p:pic>
        </p:grpSp>
      </p:grpSp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F497327E-6785-4897-B1CE-C5E7411587CA}"/>
              </a:ext>
            </a:extLst>
          </p:cNvPr>
          <p:cNvSpPr txBox="1">
            <a:spLocks/>
          </p:cNvSpPr>
          <p:nvPr/>
        </p:nvSpPr>
        <p:spPr>
          <a:xfrm>
            <a:off x="2009999" y="474453"/>
            <a:ext cx="8979129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Требования к разработке адаптированных образовательных программ среднего профессионального образования</a:t>
            </a:r>
            <a:endParaRPr lang="ru-RU" sz="3200" b="1" dirty="0">
              <a:solidFill>
                <a:srgbClr val="94514A"/>
              </a:solidFill>
            </a:endParaRPr>
          </a:p>
        </p:txBody>
      </p:sp>
      <p:sp>
        <p:nvSpPr>
          <p:cNvPr id="13" name="Объект 1"/>
          <p:cNvSpPr txBox="1">
            <a:spLocks/>
          </p:cNvSpPr>
          <p:nvPr/>
        </p:nvSpPr>
        <p:spPr>
          <a:xfrm>
            <a:off x="1455395" y="2711881"/>
            <a:ext cx="1008833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/>
              <a:t>АОП СПО разрабатывается (актуализируется) и утверждается образовательной организацией самостоятельно, в соответствии </a:t>
            </a:r>
            <a:r>
              <a:rPr lang="ru-RU" b="1" dirty="0" smtClean="0"/>
              <a:t>с ФГОС СПО по профессии/специальности </a:t>
            </a:r>
            <a:r>
              <a:rPr lang="ru-RU" dirty="0" smtClean="0"/>
              <a:t>и </a:t>
            </a:r>
            <a:r>
              <a:rPr lang="ru-RU" b="1" dirty="0" smtClean="0"/>
              <a:t>с учетом соответствующей примерной основной образовательной программой (при наличии)</a:t>
            </a:r>
            <a:r>
              <a:rPr lang="ru-RU" dirty="0" smtClean="0"/>
              <a:t> в соответствии </a:t>
            </a:r>
            <a:r>
              <a:rPr lang="ru-RU" b="1" dirty="0" smtClean="0"/>
              <a:t>с особыми образовательными потребностями инвалидов и лиц с ограниченными возможностями здоровья</a:t>
            </a:r>
            <a:r>
              <a:rPr lang="ru-RU" dirty="0" smtClean="0"/>
              <a:t> с </a:t>
            </a:r>
            <a:r>
              <a:rPr lang="ru-RU" b="1" dirty="0" smtClean="0"/>
              <a:t>учетом особенностей их психофизического развития и индивидуальных возможностей </a:t>
            </a:r>
            <a:r>
              <a:rPr lang="ru-RU" dirty="0" smtClean="0"/>
              <a:t>(особенности психофизического развития различных. нозологических групп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6499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12192000" cy="7779224"/>
            <a:chOff x="0" y="0"/>
            <a:chExt cx="12192000" cy="777922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40" b="-11938"/>
            <a:stretch/>
          </p:blipFill>
          <p:spPr>
            <a:xfrm>
              <a:off x="0" y="0"/>
              <a:ext cx="12192000" cy="7779224"/>
            </a:xfrm>
            <a:prstGeom prst="rect">
              <a:avLst/>
            </a:prstGeom>
          </p:spPr>
        </p:pic>
        <p:pic>
          <p:nvPicPr>
            <p:cNvPr id="5" name="Picture 12" descr="https://sun9-30.userapi.com/impg/LqxamI43VYbQeKuhq-CU0rDpIPLWFuMlNYjlZg/X3M7USCq--s.jpg?size=1855x1852&amp;quality=95&amp;sign=e2c3d3ccfdd19b017bacd35bfbb606eb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9" t="4063" r="3424" b="4160"/>
            <a:stretch/>
          </p:blipFill>
          <p:spPr bwMode="auto">
            <a:xfrm>
              <a:off x="159368" y="109182"/>
              <a:ext cx="1592096" cy="1589518"/>
            </a:xfrm>
            <a:prstGeom prst="ellipse">
              <a:avLst/>
            </a:prstGeom>
            <a:noFill/>
            <a:effectLst>
              <a:outerShdw blurRad="88900" dist="38100" dir="2700000" algn="tl" rotWithShape="0">
                <a:prstClr val="black">
                  <a:alpha val="3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59368" y="6124353"/>
              <a:ext cx="11834158" cy="679457"/>
              <a:chOff x="-4194150" y="2164876"/>
              <a:chExt cx="25746334" cy="144289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8402" b="8294"/>
              <a:stretch/>
            </p:blipFill>
            <p:spPr>
              <a:xfrm>
                <a:off x="-4194150" y="2529910"/>
                <a:ext cx="11348869" cy="859004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4747" t="-2172"/>
              <a:stretch/>
            </p:blipFill>
            <p:spPr>
              <a:xfrm>
                <a:off x="9168063" y="2406316"/>
                <a:ext cx="12384121" cy="96001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217" t="25965" r="37134" b="49123"/>
              <a:stretch/>
            </p:blipFill>
            <p:spPr>
              <a:xfrm>
                <a:off x="7837035" y="2164876"/>
                <a:ext cx="1138056" cy="1442892"/>
              </a:xfrm>
              <a:prstGeom prst="rect">
                <a:avLst/>
              </a:prstGeom>
            </p:spPr>
          </p:pic>
        </p:grpSp>
      </p:grp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1D0C01EE-49A3-47E6-BE7D-3E310F0E337F}"/>
              </a:ext>
            </a:extLst>
          </p:cNvPr>
          <p:cNvSpPr txBox="1">
            <a:spLocks/>
          </p:cNvSpPr>
          <p:nvPr/>
        </p:nvSpPr>
        <p:spPr>
          <a:xfrm>
            <a:off x="2052084" y="356498"/>
            <a:ext cx="969853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Требования к разработке адаптированных образовательных программ среднего профессионального образования</a:t>
            </a:r>
            <a:endParaRPr lang="ru-RU" sz="3200" b="1" dirty="0">
              <a:solidFill>
                <a:srgbClr val="94514A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1073889" y="2804424"/>
            <a:ext cx="10758376" cy="2065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smtClean="0"/>
              <a:t>Адаптация образовательной программы осуществляется с учетом, заключения ПМПК и/или ИПРА, рекомендаций ППС/</a:t>
            </a:r>
            <a:r>
              <a:rPr lang="ru-RU" dirty="0" err="1" smtClean="0"/>
              <a:t>ППк</a:t>
            </a:r>
            <a:r>
              <a:rPr lang="ru-RU" dirty="0" smtClean="0"/>
              <a:t> образовательного учреждения.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smtClean="0"/>
              <a:t>АОП СПО разрабатывается в отношении обучающихся с конкретными видами ограничений здоровья (нарушения слуха (глухие, слабослышащие), нарушения зрения (слепые, слабовидящие), нарушения опорно-двигательного аппарата и пр.).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7797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12192000" cy="7779224"/>
            <a:chOff x="0" y="0"/>
            <a:chExt cx="12192000" cy="777922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40" b="-11938"/>
            <a:stretch/>
          </p:blipFill>
          <p:spPr>
            <a:xfrm>
              <a:off x="0" y="0"/>
              <a:ext cx="12192000" cy="7779224"/>
            </a:xfrm>
            <a:prstGeom prst="rect">
              <a:avLst/>
            </a:prstGeom>
          </p:spPr>
        </p:pic>
        <p:pic>
          <p:nvPicPr>
            <p:cNvPr id="5" name="Picture 12" descr="https://sun9-30.userapi.com/impg/LqxamI43VYbQeKuhq-CU0rDpIPLWFuMlNYjlZg/X3M7USCq--s.jpg?size=1855x1852&amp;quality=95&amp;sign=e2c3d3ccfdd19b017bacd35bfbb606eb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9" t="4063" r="3424" b="4160"/>
            <a:stretch/>
          </p:blipFill>
          <p:spPr bwMode="auto">
            <a:xfrm>
              <a:off x="159368" y="109182"/>
              <a:ext cx="1592096" cy="1589518"/>
            </a:xfrm>
            <a:prstGeom prst="ellipse">
              <a:avLst/>
            </a:prstGeom>
            <a:noFill/>
            <a:effectLst>
              <a:outerShdw blurRad="88900" dist="38100" dir="2700000" algn="tl" rotWithShape="0">
                <a:prstClr val="black">
                  <a:alpha val="3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59368" y="6124353"/>
              <a:ext cx="11834158" cy="679457"/>
              <a:chOff x="-4194150" y="2164876"/>
              <a:chExt cx="25746334" cy="144289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8402" b="8294"/>
              <a:stretch/>
            </p:blipFill>
            <p:spPr>
              <a:xfrm>
                <a:off x="-4194150" y="2529910"/>
                <a:ext cx="11348869" cy="859004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4747" t="-2172"/>
              <a:stretch/>
            </p:blipFill>
            <p:spPr>
              <a:xfrm>
                <a:off x="9168063" y="2406316"/>
                <a:ext cx="12384121" cy="96001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217" t="25965" r="37134" b="49123"/>
              <a:stretch/>
            </p:blipFill>
            <p:spPr>
              <a:xfrm>
                <a:off x="7837035" y="2164876"/>
                <a:ext cx="1138056" cy="1442892"/>
              </a:xfrm>
              <a:prstGeom prst="rect">
                <a:avLst/>
              </a:prstGeom>
            </p:spPr>
          </p:pic>
        </p:grpSp>
      </p:grpSp>
      <p:sp>
        <p:nvSpPr>
          <p:cNvPr id="12" name="Заголовок 1"/>
          <p:cNvSpPr txBox="1">
            <a:spLocks/>
          </p:cNvSpPr>
          <p:nvPr/>
        </p:nvSpPr>
        <p:spPr>
          <a:xfrm>
            <a:off x="2475364" y="778209"/>
            <a:ext cx="8878436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Определение образовательной траектории обучающегося с инвалидностью или с ОВЗ формируется исходя из схемы:</a:t>
            </a:r>
            <a:br>
              <a:rPr lang="ru-RU" sz="3200" b="1" dirty="0" smtClean="0">
                <a:solidFill>
                  <a:srgbClr val="94514A"/>
                </a:solidFill>
              </a:rPr>
            </a:br>
            <a:endParaRPr lang="ru-RU" sz="3200" b="1" dirty="0"/>
          </a:p>
        </p:txBody>
      </p:sp>
      <p:sp>
        <p:nvSpPr>
          <p:cNvPr id="13" name="Овал 12"/>
          <p:cNvSpPr/>
          <p:nvPr/>
        </p:nvSpPr>
        <p:spPr>
          <a:xfrm>
            <a:off x="723900" y="1690688"/>
            <a:ext cx="2133602" cy="1167493"/>
          </a:xfrm>
          <a:prstGeom prst="ellipse">
            <a:avLst/>
          </a:prstGeom>
          <a:solidFill>
            <a:srgbClr val="94514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Поступление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021023" y="3328377"/>
            <a:ext cx="1989362" cy="1153885"/>
          </a:xfrm>
          <a:prstGeom prst="ellipse">
            <a:avLst/>
          </a:prstGeom>
          <a:solidFill>
            <a:srgbClr val="94514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Заключение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256124" y="5044611"/>
            <a:ext cx="2152784" cy="1148443"/>
          </a:xfrm>
          <a:prstGeom prst="ellipse">
            <a:avLst/>
          </a:prstGeom>
          <a:solidFill>
            <a:srgbClr val="94514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Индивидуальная образовательная технология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2685157">
            <a:off x="668272" y="3416713"/>
            <a:ext cx="978408" cy="484632"/>
          </a:xfrm>
          <a:prstGeom prst="rightArrow">
            <a:avLst/>
          </a:prstGeom>
          <a:solidFill>
            <a:srgbClr val="94514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2369370">
            <a:off x="2134395" y="4813139"/>
            <a:ext cx="957943" cy="484632"/>
          </a:xfrm>
          <a:prstGeom prst="rightArrow">
            <a:avLst/>
          </a:prstGeom>
          <a:solidFill>
            <a:srgbClr val="94514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332516" y="1412421"/>
            <a:ext cx="5538105" cy="17324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При поступлении в ПОО СПО обучающийся с инвалидностью и/или с ОВЗ предоставляет заявление о необходимости предоставления специальных образовательных условий/обучения по АООП, с обязательным подтверждением статуса инвалида и/или лица с ОВЗ (МСЭ, ПМПК)</a:t>
            </a:r>
          </a:p>
          <a:p>
            <a:pPr algn="ctr"/>
            <a:endParaRPr lang="ru-RU" sz="105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295901" y="3328377"/>
            <a:ext cx="5129891" cy="13185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Комиссия ППС/</a:t>
            </a:r>
            <a:r>
              <a:rPr lang="ru-RU" dirty="0" err="1">
                <a:solidFill>
                  <a:schemeClr val="tx1"/>
                </a:solidFill>
              </a:rPr>
              <a:t>ППк</a:t>
            </a:r>
            <a:r>
              <a:rPr lang="ru-RU" dirty="0">
                <a:solidFill>
                  <a:schemeClr val="tx1"/>
                </a:solidFill>
              </a:rPr>
              <a:t> определяет вариант обучения индивидуально для каждого обучающегося инвалида и/или лица с ОВЗ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49736" y="4948289"/>
            <a:ext cx="5467348" cy="13185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Определение индивидуальной образовательной траектории для обучающихся инвалидов и/или лиц с ОВЗ учитывающей психофизические особенности позволит максимально продуктивно освоить образовательную программу</a:t>
            </a:r>
          </a:p>
        </p:txBody>
      </p:sp>
    </p:spTree>
    <p:extLst>
      <p:ext uri="{BB962C8B-B14F-4D97-AF65-F5344CB8AC3E}">
        <p14:creationId xmlns:p14="http://schemas.microsoft.com/office/powerpoint/2010/main" val="383574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12192000" cy="7779224"/>
            <a:chOff x="0" y="0"/>
            <a:chExt cx="12192000" cy="777922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40" b="-11938"/>
            <a:stretch/>
          </p:blipFill>
          <p:spPr>
            <a:xfrm>
              <a:off x="0" y="0"/>
              <a:ext cx="12192000" cy="7779224"/>
            </a:xfrm>
            <a:prstGeom prst="rect">
              <a:avLst/>
            </a:prstGeom>
          </p:spPr>
        </p:pic>
        <p:pic>
          <p:nvPicPr>
            <p:cNvPr id="5" name="Picture 12" descr="https://sun9-30.userapi.com/impg/LqxamI43VYbQeKuhq-CU0rDpIPLWFuMlNYjlZg/X3M7USCq--s.jpg?size=1855x1852&amp;quality=95&amp;sign=e2c3d3ccfdd19b017bacd35bfbb606eb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9" t="4063" r="3424" b="4160"/>
            <a:stretch/>
          </p:blipFill>
          <p:spPr bwMode="auto">
            <a:xfrm>
              <a:off x="159368" y="109182"/>
              <a:ext cx="1592096" cy="1589518"/>
            </a:xfrm>
            <a:prstGeom prst="ellipse">
              <a:avLst/>
            </a:prstGeom>
            <a:noFill/>
            <a:effectLst>
              <a:outerShdw blurRad="88900" dist="38100" dir="2700000" algn="tl" rotWithShape="0">
                <a:prstClr val="black">
                  <a:alpha val="3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59368" y="6124353"/>
              <a:ext cx="11834158" cy="679457"/>
              <a:chOff x="-4194150" y="2164876"/>
              <a:chExt cx="25746334" cy="144289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8402" b="8294"/>
              <a:stretch/>
            </p:blipFill>
            <p:spPr>
              <a:xfrm>
                <a:off x="-4194150" y="2529910"/>
                <a:ext cx="11348869" cy="859004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4747" t="-2172"/>
              <a:stretch/>
            </p:blipFill>
            <p:spPr>
              <a:xfrm>
                <a:off x="9168063" y="2406316"/>
                <a:ext cx="12384121" cy="96001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217" t="25965" r="37134" b="49123"/>
              <a:stretch/>
            </p:blipFill>
            <p:spPr>
              <a:xfrm>
                <a:off x="7837035" y="2164876"/>
                <a:ext cx="1138056" cy="1442892"/>
              </a:xfrm>
              <a:prstGeom prst="rect">
                <a:avLst/>
              </a:prstGeom>
            </p:spPr>
          </p:pic>
        </p:grp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2919" y="1667989"/>
            <a:ext cx="9876630" cy="4443246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2230815" y="241227"/>
            <a:ext cx="8878436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Разработка примерных адаптированных образовательных программ СПО – Макет 2023 года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790481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12192000" cy="7779224"/>
            <a:chOff x="0" y="0"/>
            <a:chExt cx="12192000" cy="777922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40" b="-11938"/>
            <a:stretch/>
          </p:blipFill>
          <p:spPr>
            <a:xfrm>
              <a:off x="0" y="0"/>
              <a:ext cx="12192000" cy="7779224"/>
            </a:xfrm>
            <a:prstGeom prst="rect">
              <a:avLst/>
            </a:prstGeom>
          </p:spPr>
        </p:pic>
        <p:pic>
          <p:nvPicPr>
            <p:cNvPr id="5" name="Picture 12" descr="https://sun9-30.userapi.com/impg/LqxamI43VYbQeKuhq-CU0rDpIPLWFuMlNYjlZg/X3M7USCq--s.jpg?size=1855x1852&amp;quality=95&amp;sign=e2c3d3ccfdd19b017bacd35bfbb606eb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9" t="4063" r="3424" b="4160"/>
            <a:stretch/>
          </p:blipFill>
          <p:spPr bwMode="auto">
            <a:xfrm>
              <a:off x="159368" y="109182"/>
              <a:ext cx="1592096" cy="1589518"/>
            </a:xfrm>
            <a:prstGeom prst="ellipse">
              <a:avLst/>
            </a:prstGeom>
            <a:noFill/>
            <a:effectLst>
              <a:outerShdw blurRad="88900" dist="38100" dir="2700000" algn="tl" rotWithShape="0">
                <a:prstClr val="black">
                  <a:alpha val="31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Группа 9"/>
            <p:cNvGrpSpPr/>
            <p:nvPr/>
          </p:nvGrpSpPr>
          <p:grpSpPr>
            <a:xfrm>
              <a:off x="159368" y="6124353"/>
              <a:ext cx="11834158" cy="679457"/>
              <a:chOff x="-4194150" y="2164876"/>
              <a:chExt cx="25746334" cy="144289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58402" b="8294"/>
              <a:stretch/>
            </p:blipFill>
            <p:spPr>
              <a:xfrm>
                <a:off x="-4194150" y="2529910"/>
                <a:ext cx="11348869" cy="859004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03C873AE-8C63-48D0-BCD8-F540C5DBA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4747" t="-2172"/>
              <a:stretch/>
            </p:blipFill>
            <p:spPr>
              <a:xfrm>
                <a:off x="9168063" y="2406316"/>
                <a:ext cx="12384121" cy="96001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217" t="25965" r="37134" b="49123"/>
              <a:stretch/>
            </p:blipFill>
            <p:spPr>
              <a:xfrm>
                <a:off x="7837035" y="2164876"/>
                <a:ext cx="1138056" cy="1442892"/>
              </a:xfrm>
              <a:prstGeom prst="rect">
                <a:avLst/>
              </a:prstGeom>
            </p:spPr>
          </p:pic>
        </p:grp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5771" y="1427266"/>
            <a:ext cx="10089120" cy="4697087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2230815" y="241227"/>
            <a:ext cx="8878436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Разработка примерных адаптированных образовательных программ СПО – Макет 2024 года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617651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0" b="-11938"/>
          <a:stretch/>
        </p:blipFill>
        <p:spPr>
          <a:xfrm>
            <a:off x="0" y="0"/>
            <a:ext cx="12192000" cy="7779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78024"/>
            <a:ext cx="12190074" cy="5379976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598941" y="63850"/>
            <a:ext cx="10228520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Разработка примерных адаптированных образовательных программ СПО</a:t>
            </a:r>
          </a:p>
        </p:txBody>
      </p:sp>
      <p:pic>
        <p:nvPicPr>
          <p:cNvPr id="13" name="Picture 12" descr="https://sun9-30.userapi.com/impg/LqxamI43VYbQeKuhq-CU0rDpIPLWFuMlNYjlZg/X3M7USCq--s.jpg?size=1855x1852&amp;quality=95&amp;sign=e2c3d3ccfdd19b017bacd35bfbb606eb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" t="4063" r="3424" b="4160"/>
          <a:stretch/>
        </p:blipFill>
        <p:spPr bwMode="auto">
          <a:xfrm>
            <a:off x="264707" y="126132"/>
            <a:ext cx="1354085" cy="1351892"/>
          </a:xfrm>
          <a:prstGeom prst="ellipse">
            <a:avLst/>
          </a:prstGeom>
          <a:noFill/>
          <a:effectLst>
            <a:outerShdw blurRad="88900" dist="38100" dir="2700000" algn="tl" rotWithShape="0">
              <a:prstClr val="black">
                <a:alpha val="3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618047" y="1189738"/>
            <a:ext cx="62094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4514A"/>
                </a:solidFill>
              </a:rPr>
              <a:t>Макет 2023    </a:t>
            </a:r>
            <a:r>
              <a:rPr lang="ru-RU" b="1" dirty="0" smtClean="0">
                <a:solidFill>
                  <a:srgbClr val="94514A"/>
                </a:solidFill>
              </a:rPr>
              <a:t>	  		     </a:t>
            </a:r>
            <a:r>
              <a:rPr lang="ru-RU" b="1" dirty="0">
                <a:solidFill>
                  <a:srgbClr val="94514A"/>
                </a:solidFill>
              </a:rPr>
              <a:t>Макет 2024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55574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0" b="-11938"/>
          <a:stretch/>
        </p:blipFill>
        <p:spPr>
          <a:xfrm>
            <a:off x="0" y="0"/>
            <a:ext cx="12192000" cy="777922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53" y="786283"/>
            <a:ext cx="12011247" cy="6071717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0" y="-531019"/>
            <a:ext cx="12192000" cy="10620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94514A"/>
                </a:solidFill>
              </a:rPr>
              <a:t>Разработка примерных адаптированных образовательных программ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466754" y="403415"/>
            <a:ext cx="7691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94514A"/>
                </a:solidFill>
              </a:rPr>
              <a:t>Макет </a:t>
            </a:r>
            <a:r>
              <a:rPr lang="ru-RU" b="1" dirty="0" smtClean="0">
                <a:solidFill>
                  <a:srgbClr val="94514A"/>
                </a:solidFill>
              </a:rPr>
              <a:t>2023		    	  		     </a:t>
            </a:r>
            <a:r>
              <a:rPr lang="ru-RU" b="1" dirty="0">
                <a:solidFill>
                  <a:srgbClr val="94514A"/>
                </a:solidFill>
              </a:rPr>
              <a:t>Макет 2024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91770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593</Words>
  <Application>Microsoft Office PowerPoint</Application>
  <PresentationFormat>Широкоэкранный</PresentationFormat>
  <Paragraphs>53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user_2_219</dc:creator>
  <cp:lastModifiedBy>user_2_219</cp:lastModifiedBy>
  <cp:revision>10</cp:revision>
  <dcterms:created xsi:type="dcterms:W3CDTF">2025-05-14T09:55:09Z</dcterms:created>
  <dcterms:modified xsi:type="dcterms:W3CDTF">2025-05-14T11:17:06Z</dcterms:modified>
</cp:coreProperties>
</file>